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</p:sldMasterIdLst>
  <p:notesMasterIdLst>
    <p:notesMasterId r:id="rId18"/>
  </p:notesMasterIdLst>
  <p:handoutMasterIdLst>
    <p:handoutMasterId r:id="rId19"/>
  </p:handoutMasterIdLst>
  <p:sldIdLst>
    <p:sldId id="276" r:id="rId2"/>
    <p:sldId id="309" r:id="rId3"/>
    <p:sldId id="306" r:id="rId4"/>
    <p:sldId id="308" r:id="rId5"/>
    <p:sldId id="310" r:id="rId6"/>
    <p:sldId id="312" r:id="rId7"/>
    <p:sldId id="313" r:id="rId8"/>
    <p:sldId id="314" r:id="rId9"/>
    <p:sldId id="315" r:id="rId10"/>
    <p:sldId id="321" r:id="rId11"/>
    <p:sldId id="317" r:id="rId12"/>
    <p:sldId id="319" r:id="rId13"/>
    <p:sldId id="320" r:id="rId14"/>
    <p:sldId id="318" r:id="rId15"/>
    <p:sldId id="316" r:id="rId16"/>
    <p:sldId id="294" r:id="rId17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91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1E32"/>
    <a:srgbClr val="0070C0"/>
    <a:srgbClr val="0E76BC"/>
    <a:srgbClr val="002C77"/>
    <a:srgbClr val="001742"/>
    <a:srgbClr val="905191"/>
    <a:srgbClr val="DF524E"/>
    <a:srgbClr val="F3753A"/>
    <a:srgbClr val="5EB346"/>
    <a:srgbClr val="BFD0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5" autoAdjust="0"/>
    <p:restoredTop sz="96327" autoAdjust="0"/>
  </p:normalViewPr>
  <p:slideViewPr>
    <p:cSldViewPr>
      <p:cViewPr varScale="1">
        <p:scale>
          <a:sx n="107" d="100"/>
          <a:sy n="107" d="100"/>
        </p:scale>
        <p:origin x="1098" y="102"/>
      </p:cViewPr>
      <p:guideLst>
        <p:guide orient="horz" pos="2160"/>
        <p:guide pos="91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4" d="100"/>
          <a:sy n="94" d="100"/>
        </p:scale>
        <p:origin x="-1770" y="-11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372" cy="464184"/>
          </a:xfrm>
          <a:prstGeom prst="rect">
            <a:avLst/>
          </a:prstGeom>
        </p:spPr>
        <p:txBody>
          <a:bodyPr vert="horz" lIns="91650" tIns="45825" rIns="91650" bIns="4582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436" y="0"/>
            <a:ext cx="3038372" cy="464184"/>
          </a:xfrm>
          <a:prstGeom prst="rect">
            <a:avLst/>
          </a:prstGeom>
        </p:spPr>
        <p:txBody>
          <a:bodyPr vert="horz" lIns="91650" tIns="45825" rIns="91650" bIns="45825" rtlCol="0"/>
          <a:lstStyle>
            <a:lvl1pPr algn="r">
              <a:defRPr sz="1200"/>
            </a:lvl1pPr>
          </a:lstStyle>
          <a:p>
            <a:fld id="{C604CD14-512E-4ED5-BC62-E538007162F6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30627"/>
            <a:ext cx="3038372" cy="464184"/>
          </a:xfrm>
          <a:prstGeom prst="rect">
            <a:avLst/>
          </a:prstGeom>
        </p:spPr>
        <p:txBody>
          <a:bodyPr vert="horz" lIns="91650" tIns="45825" rIns="91650" bIns="4582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436" y="8830627"/>
            <a:ext cx="3038372" cy="464184"/>
          </a:xfrm>
          <a:prstGeom prst="rect">
            <a:avLst/>
          </a:prstGeom>
        </p:spPr>
        <p:txBody>
          <a:bodyPr vert="horz" lIns="91650" tIns="45825" rIns="91650" bIns="45825" rtlCol="0" anchor="b"/>
          <a:lstStyle>
            <a:lvl1pPr algn="r">
              <a:defRPr sz="1200"/>
            </a:lvl1pPr>
          </a:lstStyle>
          <a:p>
            <a:fld id="{20639290-6861-4206-AFE3-4D55B2340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60523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4820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1"/>
            <a:ext cx="3037840" cy="464820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r">
              <a:defRPr sz="1200"/>
            </a:lvl1pPr>
          </a:lstStyle>
          <a:p>
            <a:fld id="{F596556E-D92C-4943-8DC9-CB9A7CAB1341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2" tIns="46586" rIns="93172" bIns="4658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1"/>
            <a:ext cx="5608320" cy="4183380"/>
          </a:xfrm>
          <a:prstGeom prst="rect">
            <a:avLst/>
          </a:prstGeom>
        </p:spPr>
        <p:txBody>
          <a:bodyPr vert="horz" lIns="93172" tIns="46586" rIns="93172" bIns="4658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r">
              <a:defRPr sz="1200"/>
            </a:lvl1pPr>
          </a:lstStyle>
          <a:p>
            <a:fld id="{068ADE0E-12BD-4DC4-8CFC-B74AF52C7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543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2C7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33900"/>
            <a:ext cx="7772400" cy="1538242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4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3886200"/>
            <a:ext cx="7772400" cy="1316052"/>
          </a:xfrm>
        </p:spPr>
        <p:txBody>
          <a:bodyPr anchor="t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1" baseline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205" y="5519650"/>
            <a:ext cx="3267588" cy="91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64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2C7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0"/>
            <a:ext cx="7772400" cy="136207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4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3962400"/>
            <a:ext cx="7772400" cy="9144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2400" b="0" i="0" baseline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6573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hasi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2C7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4572000" y="6536694"/>
            <a:ext cx="4572000" cy="321306"/>
          </a:xfrm>
          <a:prstGeom prst="rect">
            <a:avLst/>
          </a:prstGeom>
          <a:solidFill>
            <a:srgbClr val="981E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C77"/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3"/>
          </p:nvPr>
        </p:nvSpPr>
        <p:spPr>
          <a:xfrm>
            <a:off x="685800" y="2286000"/>
            <a:ext cx="7772400" cy="3429000"/>
          </a:xfrm>
        </p:spPr>
        <p:txBody>
          <a:bodyPr/>
          <a:lstStyle>
            <a:lvl1pPr marL="0" indent="0">
              <a:lnSpc>
                <a:spcPct val="125000"/>
              </a:lnSpc>
              <a:spcBef>
                <a:spcPts val="1200"/>
              </a:spcBef>
              <a:spcAft>
                <a:spcPts val="200"/>
              </a:spcAft>
              <a:buFontTx/>
              <a:buNone/>
              <a:defRPr sz="2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7772400" cy="762000"/>
          </a:xfrm>
        </p:spPr>
        <p:txBody>
          <a:bodyPr>
            <a:normAutofit/>
          </a:bodyPr>
          <a:lstStyle>
            <a:lvl1pPr>
              <a:defRPr sz="2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85800" y="609600"/>
            <a:ext cx="77724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85800" y="609600"/>
            <a:ext cx="77724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24400" y="6536695"/>
            <a:ext cx="3429000" cy="29145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Name of Presentation</a:t>
            </a:r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6536695"/>
            <a:ext cx="768604" cy="291457"/>
          </a:xfrm>
          <a:prstGeom prst="rect">
            <a:avLst/>
          </a:prstGeom>
        </p:spPr>
        <p:txBody>
          <a:bodyPr vert="horz" lIns="0" tIns="45720" rIns="228600" bIns="45720" rtlCol="0" anchor="ctr"/>
          <a:lstStyle>
            <a:lvl1pPr algn="r">
              <a:tabLst>
                <a:tab pos="741363" algn="r"/>
              </a:tabLst>
              <a:defRPr sz="1200" b="1">
                <a:solidFill>
                  <a:schemeClr val="bg1"/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pPr defTabSz="1149350">
              <a:tabLst/>
            </a:pPr>
            <a:fld id="{0499C290-51E0-41BB-9934-58A3D372F678}" type="slidenum">
              <a:rPr lang="en-US" smtClean="0"/>
              <a:pPr defTabSz="1149350">
                <a:tabLst/>
              </a:pPr>
              <a:t>‹#›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6536695"/>
            <a:ext cx="4572000" cy="32130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C77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6566542"/>
            <a:ext cx="457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spc="100" baseline="0" dirty="0">
                <a:solidFill>
                  <a:schemeClr val="bg1">
                    <a:lumMod val="75000"/>
                  </a:schemeClr>
                </a:solidFill>
                <a:latin typeface="Garamond" pitchFamily="18" charset="0"/>
              </a:rPr>
              <a:t>KNOWLEDGE FOR ACTION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85800" y="609600"/>
            <a:ext cx="77724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 userDrawn="1"/>
        </p:nvSpPr>
        <p:spPr>
          <a:xfrm>
            <a:off x="0" y="6536695"/>
            <a:ext cx="4572000" cy="32130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C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165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>
            <a:noAutofit/>
          </a:bodyPr>
          <a:lstStyle>
            <a:lvl1pPr>
              <a:defRPr sz="26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3"/>
          </p:nvPr>
        </p:nvSpPr>
        <p:spPr>
          <a:xfrm>
            <a:off x="685800" y="2286000"/>
            <a:ext cx="7772400" cy="3429000"/>
          </a:xfrm>
        </p:spPr>
        <p:txBody>
          <a:bodyPr/>
          <a:lstStyle>
            <a:lvl1pPr>
              <a:lnSpc>
                <a:spcPct val="125000"/>
              </a:lnSpc>
              <a:spcBef>
                <a:spcPts val="600"/>
              </a:spcBef>
              <a:spcAft>
                <a:spcPts val="200"/>
              </a:spcAft>
              <a:defRPr sz="2000" b="0">
                <a:solidFill>
                  <a:schemeClr val="tx2">
                    <a:lumMod val="75000"/>
                  </a:schemeClr>
                </a:solidFill>
              </a:defRPr>
            </a:lvl1pPr>
            <a:lvl2pPr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defRPr sz="2000" b="0">
                <a:solidFill>
                  <a:srgbClr val="0070C0"/>
                </a:solidFill>
              </a:defRPr>
            </a:lvl2pPr>
            <a:lvl3pPr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defRPr sz="2000" b="0">
                <a:solidFill>
                  <a:schemeClr val="bg1">
                    <a:lumMod val="50000"/>
                  </a:schemeClr>
                </a:solidFill>
              </a:defRPr>
            </a:lvl3pPr>
            <a:lvl4pPr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defRPr sz="2000" b="0">
                <a:solidFill>
                  <a:schemeClr val="bg1">
                    <a:lumMod val="50000"/>
                  </a:schemeClr>
                </a:solidFill>
              </a:defRPr>
            </a:lvl4pPr>
            <a:lvl5pPr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defRPr sz="2000" b="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5D01A09-C7DB-36EB-FD07-F2FA4F8988E2}"/>
              </a:ext>
            </a:extLst>
          </p:cNvPr>
          <p:cNvSpPr txBox="1">
            <a:spLocks/>
          </p:cNvSpPr>
          <p:nvPr userDrawn="1"/>
        </p:nvSpPr>
        <p:spPr>
          <a:xfrm>
            <a:off x="5638800" y="6553200"/>
            <a:ext cx="3429000" cy="29145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Prof. Berkouwer</a:t>
            </a:r>
          </a:p>
        </p:txBody>
      </p:sp>
    </p:spTree>
    <p:extLst>
      <p:ext uri="{BB962C8B-B14F-4D97-AF65-F5344CB8AC3E}">
        <p14:creationId xmlns:p14="http://schemas.microsoft.com/office/powerpoint/2010/main" val="3983129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477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457200"/>
          </a:xfrm>
        </p:spPr>
        <p:txBody>
          <a:bodyPr/>
          <a:lstStyle>
            <a:lvl1pPr>
              <a:defRPr sz="2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24400" y="6536695"/>
            <a:ext cx="3429000" cy="291457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Name of Presentation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tIns="0" rIns="228600" bIns="0"/>
          <a:lstStyle>
            <a:lvl1pPr algn="r">
              <a:defRPr/>
            </a:lvl1pPr>
          </a:lstStyle>
          <a:p>
            <a:pPr defTabSz="1149350">
              <a:tabLst/>
            </a:pPr>
            <a:fld id="{0499C290-51E0-41BB-9934-58A3D372F678}" type="slidenum">
              <a:rPr lang="en-US" smtClean="0"/>
              <a:pPr defTabSz="1149350">
                <a:tabLst/>
              </a:pPr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85800" y="1219200"/>
            <a:ext cx="7772400" cy="4953000"/>
          </a:xfrm>
        </p:spPr>
        <p:txBody>
          <a:bodyPr/>
          <a:lstStyle>
            <a:lvl1pPr>
              <a:lnSpc>
                <a:spcPct val="125000"/>
              </a:lnSpc>
              <a:spcBef>
                <a:spcPts val="1200"/>
              </a:spcBef>
              <a:spcAft>
                <a:spcPts val="200"/>
              </a:spcAft>
              <a:defRPr sz="2000" b="0">
                <a:solidFill>
                  <a:schemeClr val="tx2">
                    <a:lumMod val="75000"/>
                  </a:schemeClr>
                </a:solidFill>
              </a:defRPr>
            </a:lvl1pPr>
            <a:lvl2pPr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defRPr sz="2000" b="0">
                <a:solidFill>
                  <a:srgbClr val="0070C0"/>
                </a:solidFill>
              </a:defRPr>
            </a:lvl2pPr>
            <a:lvl3pPr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defRPr sz="2000" b="0">
                <a:solidFill>
                  <a:schemeClr val="bg1">
                    <a:lumMod val="50000"/>
                  </a:schemeClr>
                </a:solidFill>
              </a:defRPr>
            </a:lvl3pPr>
            <a:lvl4pPr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defRPr sz="2000" b="0">
                <a:solidFill>
                  <a:schemeClr val="bg1">
                    <a:lumMod val="50000"/>
                  </a:schemeClr>
                </a:solidFill>
              </a:defRPr>
            </a:lvl4pPr>
            <a:lvl5pPr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defRPr sz="2000" b="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105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24400" y="6536695"/>
            <a:ext cx="3429000" cy="29145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Name of Presentation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0499C290-51E0-41BB-9934-58A3D372F6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847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2C7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4572000" y="6536694"/>
            <a:ext cx="4572000" cy="321306"/>
          </a:xfrm>
          <a:prstGeom prst="rect">
            <a:avLst/>
          </a:prstGeom>
          <a:solidFill>
            <a:srgbClr val="981E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C77"/>
              </a:solidFill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228600" y="3448053"/>
            <a:ext cx="4343400" cy="2647582"/>
          </a:xfrm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5"/>
          </p:nvPr>
        </p:nvSpPr>
        <p:spPr>
          <a:xfrm>
            <a:off x="4724401" y="3448050"/>
            <a:ext cx="4191000" cy="2647950"/>
          </a:xfrm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8952"/>
            <a:ext cx="3733800" cy="1524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6"/>
          </p:nvPr>
        </p:nvSpPr>
        <p:spPr>
          <a:xfrm>
            <a:off x="4724400" y="758952"/>
            <a:ext cx="4038600" cy="2362200"/>
          </a:xfrm>
        </p:spPr>
        <p:txBody>
          <a:bodyPr/>
          <a:lstStyle>
            <a:lvl1pPr>
              <a:lnSpc>
                <a:spcPct val="125000"/>
              </a:lnSpc>
              <a:defRPr sz="2000" b="0" baseline="0">
                <a:solidFill>
                  <a:schemeClr val="bg1"/>
                </a:solidFill>
              </a:defRPr>
            </a:lvl1pPr>
            <a:lvl2pPr>
              <a:lnSpc>
                <a:spcPct val="125000"/>
              </a:lnSpc>
              <a:defRPr sz="2000" b="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>
              <a:lnSpc>
                <a:spcPct val="125000"/>
              </a:lnSpc>
              <a:defRPr sz="2000" b="0" baseline="0">
                <a:solidFill>
                  <a:schemeClr val="bg1">
                    <a:lumMod val="65000"/>
                  </a:schemeClr>
                </a:solidFill>
              </a:defRPr>
            </a:lvl3pPr>
            <a:lvl4pPr>
              <a:lnSpc>
                <a:spcPct val="125000"/>
              </a:lnSpc>
              <a:defRPr sz="2000" b="0" baseline="0">
                <a:solidFill>
                  <a:schemeClr val="bg1">
                    <a:lumMod val="65000"/>
                  </a:schemeClr>
                </a:solidFill>
              </a:defRPr>
            </a:lvl4pPr>
            <a:lvl5pPr>
              <a:lnSpc>
                <a:spcPct val="125000"/>
              </a:lnSpc>
              <a:defRPr sz="2000" b="0" baseline="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24400" y="6536695"/>
            <a:ext cx="3429000" cy="29145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Name of Presentation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6536695"/>
            <a:ext cx="768604" cy="291457"/>
          </a:xfrm>
          <a:prstGeom prst="rect">
            <a:avLst/>
          </a:prstGeom>
        </p:spPr>
        <p:txBody>
          <a:bodyPr vert="horz" lIns="0" tIns="45720" rIns="228600" bIns="45720" rtlCol="0" anchor="ctr"/>
          <a:lstStyle>
            <a:lvl1pPr algn="r">
              <a:tabLst>
                <a:tab pos="741363" algn="r"/>
              </a:tabLst>
              <a:defRPr sz="1200" b="1">
                <a:solidFill>
                  <a:schemeClr val="bg1"/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pPr defTabSz="1149350">
              <a:tabLst/>
            </a:pPr>
            <a:fld id="{0499C290-51E0-41BB-9934-58A3D372F678}" type="slidenum">
              <a:rPr lang="en-US" smtClean="0"/>
              <a:pPr defTabSz="1149350">
                <a:tabLst/>
              </a:pPr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6536695"/>
            <a:ext cx="4572000" cy="32130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C77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66542"/>
            <a:ext cx="457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spc="100" baseline="0" dirty="0">
                <a:solidFill>
                  <a:schemeClr val="bg1">
                    <a:lumMod val="75000"/>
                  </a:schemeClr>
                </a:solidFill>
                <a:latin typeface="Garamond" pitchFamily="18" charset="0"/>
              </a:rPr>
              <a:t>KNOWLEDGE FOR ACTION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6536695"/>
            <a:ext cx="4572000" cy="32130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C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241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572000" y="6536694"/>
            <a:ext cx="4572000" cy="321306"/>
          </a:xfrm>
          <a:prstGeom prst="rect">
            <a:avLst/>
          </a:prstGeom>
          <a:solidFill>
            <a:srgbClr val="981E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C77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758952"/>
            <a:ext cx="7772400" cy="76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86000"/>
            <a:ext cx="7772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6536695"/>
            <a:ext cx="768604" cy="291457"/>
          </a:xfrm>
          <a:prstGeom prst="rect">
            <a:avLst/>
          </a:prstGeom>
        </p:spPr>
        <p:txBody>
          <a:bodyPr vert="horz" lIns="0" tIns="0" rIns="228600" bIns="0" rtlCol="0" anchor="ctr"/>
          <a:lstStyle>
            <a:lvl1pPr algn="r">
              <a:tabLst>
                <a:tab pos="741363" algn="r"/>
              </a:tabLst>
              <a:defRPr sz="1200" b="1">
                <a:solidFill>
                  <a:schemeClr val="bg1"/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pPr defTabSz="1149350">
              <a:tabLst/>
            </a:pPr>
            <a:fld id="{0499C290-51E0-41BB-9934-58A3D372F678}" type="slidenum">
              <a:rPr lang="en-US" smtClean="0"/>
              <a:pPr defTabSz="1149350">
                <a:tabLst/>
              </a:pPr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609600"/>
            <a:ext cx="7772400" cy="0"/>
          </a:xfrm>
          <a:prstGeom prst="line">
            <a:avLst/>
          </a:prstGeom>
          <a:ln w="6350">
            <a:solidFill>
              <a:srgbClr val="981E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 userDrawn="1"/>
        </p:nvSpPr>
        <p:spPr>
          <a:xfrm>
            <a:off x="0" y="6536695"/>
            <a:ext cx="4572000" cy="321305"/>
          </a:xfrm>
          <a:prstGeom prst="rect">
            <a:avLst/>
          </a:prstGeom>
          <a:solidFill>
            <a:srgbClr val="002C7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C77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685800" y="609600"/>
            <a:ext cx="7772400" cy="0"/>
          </a:xfrm>
          <a:prstGeom prst="line">
            <a:avLst/>
          </a:prstGeom>
          <a:ln w="6350">
            <a:solidFill>
              <a:srgbClr val="981E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685800" y="609600"/>
            <a:ext cx="7772400" cy="0"/>
          </a:xfrm>
          <a:prstGeom prst="line">
            <a:avLst/>
          </a:prstGeom>
          <a:ln w="6350">
            <a:solidFill>
              <a:srgbClr val="981E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0CAE6A2-B064-9D21-A272-B03DD8FE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24400" y="6536695"/>
            <a:ext cx="3429000" cy="29145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Prof. Berkouwer 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E9B390C-5866-C85C-8834-4BCF2E8F4F5E}"/>
              </a:ext>
            </a:extLst>
          </p:cNvPr>
          <p:cNvSpPr txBox="1">
            <a:spLocks/>
          </p:cNvSpPr>
          <p:nvPr userDrawn="1"/>
        </p:nvSpPr>
        <p:spPr>
          <a:xfrm>
            <a:off x="152400" y="6536695"/>
            <a:ext cx="3429000" cy="29145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Mack Institute – 2024</a:t>
            </a:r>
          </a:p>
        </p:txBody>
      </p:sp>
    </p:spTree>
    <p:extLst>
      <p:ext uri="{BB962C8B-B14F-4D97-AF65-F5344CB8AC3E}">
        <p14:creationId xmlns:p14="http://schemas.microsoft.com/office/powerpoint/2010/main" val="3481752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4" r:id="rId5"/>
    <p:sldLayoutId id="2147483695" r:id="rId6"/>
    <p:sldLayoutId id="2147483696" r:id="rId7"/>
  </p:sldLayoutIdLst>
  <p:hf sldNum="0" hdr="0" dt="0"/>
  <p:txStyles>
    <p:titleStyle>
      <a:lvl1pPr algn="l" defTabSz="914400" rtl="0" eaLnBrk="1" latinLnBrk="0" hangingPunct="1">
        <a:lnSpc>
          <a:spcPct val="114000"/>
        </a:lnSpc>
        <a:spcBef>
          <a:spcPct val="0"/>
        </a:spcBef>
        <a:buNone/>
        <a:defRPr sz="2600" b="1" kern="1200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600"/>
        </a:spcBef>
        <a:spcAft>
          <a:spcPts val="200"/>
        </a:spcAft>
        <a:buFont typeface="Arial" pitchFamily="34" charset="0"/>
        <a:buChar char="•"/>
        <a:defRPr sz="2000" b="0" kern="1200" baseline="0">
          <a:solidFill>
            <a:schemeClr val="tx2">
              <a:lumMod val="75000"/>
            </a:schemeClr>
          </a:solidFill>
          <a:latin typeface="Arial" pitchFamily="34" charset="0"/>
          <a:ea typeface="+mn-ea"/>
          <a:cs typeface="Arial" pitchFamily="34" charset="0"/>
        </a:defRPr>
      </a:lvl1pPr>
      <a:lvl2pPr marL="457200" indent="-228600" algn="l" defTabSz="914400" rtl="0" eaLnBrk="1" latinLnBrk="0" hangingPunct="1">
        <a:lnSpc>
          <a:spcPct val="114000"/>
        </a:lnSpc>
        <a:spcBef>
          <a:spcPts val="200"/>
        </a:spcBef>
        <a:spcAft>
          <a:spcPts val="0"/>
        </a:spcAft>
        <a:buFont typeface="Arial" pitchFamily="34" charset="0"/>
        <a:buChar char="–"/>
        <a:defRPr sz="2000" b="0" kern="1200" baseline="0">
          <a:solidFill>
            <a:srgbClr val="0070C0"/>
          </a:solidFill>
          <a:latin typeface="Arial" pitchFamily="34" charset="0"/>
          <a:ea typeface="+mn-ea"/>
          <a:cs typeface="Arial" pitchFamily="34" charset="0"/>
        </a:defRPr>
      </a:lvl2pPr>
      <a:lvl3pPr marL="640080" indent="-228600" algn="l" defTabSz="914400" rtl="0" eaLnBrk="1" latinLnBrk="0" hangingPunct="1">
        <a:lnSpc>
          <a:spcPct val="114000"/>
        </a:lnSpc>
        <a:spcBef>
          <a:spcPts val="200"/>
        </a:spcBef>
        <a:spcAft>
          <a:spcPts val="0"/>
        </a:spcAft>
        <a:buFont typeface="Arial" pitchFamily="34" charset="0"/>
        <a:buChar char="•"/>
        <a:defRPr sz="2000" b="0" kern="1200" baseline="0">
          <a:solidFill>
            <a:schemeClr val="bg1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914400" indent="-228600" algn="l" defTabSz="914400" rtl="0" eaLnBrk="1" latinLnBrk="0" hangingPunct="1">
        <a:lnSpc>
          <a:spcPct val="114000"/>
        </a:lnSpc>
        <a:spcBef>
          <a:spcPts val="200"/>
        </a:spcBef>
        <a:spcAft>
          <a:spcPts val="0"/>
        </a:spcAft>
        <a:buFont typeface="Arial" pitchFamily="34" charset="0"/>
        <a:buChar char="–"/>
        <a:defRPr sz="2000" b="0" kern="1200" baseline="0">
          <a:solidFill>
            <a:schemeClr val="bg1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1143000" indent="-228600" algn="l" defTabSz="914400" rtl="0" eaLnBrk="1" latinLnBrk="0" hangingPunct="1">
        <a:lnSpc>
          <a:spcPct val="114000"/>
        </a:lnSpc>
        <a:spcBef>
          <a:spcPts val="200"/>
        </a:spcBef>
        <a:spcAft>
          <a:spcPts val="0"/>
        </a:spcAft>
        <a:buFont typeface="Arial" pitchFamily="34" charset="0"/>
        <a:buChar char="»"/>
        <a:defRPr sz="2000" b="0" kern="1200" baseline="0">
          <a:solidFill>
            <a:schemeClr val="bg1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3"/>
          <p:cNvSpPr>
            <a:spLocks noGrp="1"/>
          </p:cNvSpPr>
          <p:nvPr>
            <p:ph type="title"/>
          </p:nvPr>
        </p:nvSpPr>
        <p:spPr>
          <a:xfrm>
            <a:off x="685800" y="1295400"/>
            <a:ext cx="7772400" cy="1538242"/>
          </a:xfrm>
        </p:spPr>
        <p:txBody>
          <a:bodyPr/>
          <a:lstStyle/>
          <a:p>
            <a:r>
              <a:rPr lang="en-US" sz="4400" dirty="0"/>
              <a:t>Low-carbon </a:t>
            </a:r>
            <a:br>
              <a:rPr lang="en-US" sz="4400" dirty="0"/>
            </a:br>
            <a:r>
              <a:rPr lang="en-US" sz="4400" dirty="0"/>
              <a:t>Innovations</a:t>
            </a:r>
            <a:endParaRPr lang="en-US" sz="44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Text Placeholder 6"/>
          <p:cNvSpPr>
            <a:spLocks noGrp="1"/>
          </p:cNvSpPr>
          <p:nvPr>
            <p:ph type="body" idx="1"/>
          </p:nvPr>
        </p:nvSpPr>
        <p:spPr>
          <a:xfrm>
            <a:off x="705118" y="3352800"/>
            <a:ext cx="7772400" cy="1316052"/>
          </a:xfrm>
        </p:spPr>
        <p:txBody>
          <a:bodyPr/>
          <a:lstStyle/>
          <a:p>
            <a:r>
              <a:rPr lang="en-US" i="0" dirty="0">
                <a:solidFill>
                  <a:schemeClr val="bg1"/>
                </a:solidFill>
              </a:rPr>
              <a:t>Prof. Susanna Berkouwer</a:t>
            </a:r>
          </a:p>
          <a:p>
            <a:r>
              <a:rPr lang="en-US" dirty="0"/>
              <a:t>Business Economics and Public Policy</a:t>
            </a:r>
          </a:p>
        </p:txBody>
      </p:sp>
    </p:spTree>
    <p:extLst>
      <p:ext uri="{BB962C8B-B14F-4D97-AF65-F5344CB8AC3E}">
        <p14:creationId xmlns:p14="http://schemas.microsoft.com/office/powerpoint/2010/main" val="2449412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FB7E58-C5F8-BDF6-3B94-71C5481DC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5500"/>
            <a:ext cx="9144000" cy="448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305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BFA07-BF32-B751-8DF6-3047365F0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D49EF-A33A-C1D8-A4D1-A8790ED12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86" y="-76200"/>
            <a:ext cx="7772400" cy="762000"/>
          </a:xfrm>
        </p:spPr>
        <p:txBody>
          <a:bodyPr/>
          <a:lstStyle/>
          <a:p>
            <a:r>
              <a:rPr lang="en-US" sz="4000" b="0" dirty="0"/>
              <a:t>1. How much do offsets really offset? </a:t>
            </a:r>
            <a:endParaRPr lang="en-US" sz="4000" b="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967F1B-8019-E00C-A3E1-8EBC383CA6B1}"/>
              </a:ext>
            </a:extLst>
          </p:cNvPr>
          <p:cNvSpPr txBox="1"/>
          <p:nvPr/>
        </p:nvSpPr>
        <p:spPr>
          <a:xfrm>
            <a:off x="76200" y="1066800"/>
            <a:ext cx="3646714" cy="369332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sz="1800" dirty="0"/>
              <a:t>1. Cookstoves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F875BA-E8B1-C9D5-FC50-8504885DC77C}"/>
              </a:ext>
            </a:extLst>
          </p:cNvPr>
          <p:cNvSpPr txBox="1"/>
          <p:nvPr/>
        </p:nvSpPr>
        <p:spPr>
          <a:xfrm>
            <a:off x="76200" y="1611869"/>
            <a:ext cx="3646714" cy="369332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sz="1800" dirty="0"/>
              <a:t>2. Deforestation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004C5A1-FA86-0F66-06C0-B4B1DA900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05" y="2895600"/>
            <a:ext cx="8448361" cy="347328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6A312AC-A040-BFE9-796B-18A0A5C80BD1}"/>
              </a:ext>
            </a:extLst>
          </p:cNvPr>
          <p:cNvSpPr/>
          <p:nvPr/>
        </p:nvSpPr>
        <p:spPr>
          <a:xfrm>
            <a:off x="29690" y="2057400"/>
            <a:ext cx="4119834" cy="110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224 REDD+ projects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(recently signed an NDA to obtain more): 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8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2C9FE-5E6D-8B33-18CE-5A789AC9A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5FD16-4238-C792-DD45-0BB929BB6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86" y="-76200"/>
            <a:ext cx="7772400" cy="762000"/>
          </a:xfrm>
        </p:spPr>
        <p:txBody>
          <a:bodyPr/>
          <a:lstStyle/>
          <a:p>
            <a:r>
              <a:rPr lang="en-US" sz="4000" b="0" dirty="0"/>
              <a:t>1. How much do offsets really offset? </a:t>
            </a:r>
            <a:endParaRPr lang="en-US" sz="4000" b="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164D6F-8655-AFC3-5A4A-328B8052A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" y="914400"/>
            <a:ext cx="9144000" cy="526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11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F029C-812B-3646-4708-C98DB644E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5365F-C4D0-C1FC-A33B-4991DA05A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86" y="-76200"/>
            <a:ext cx="7772400" cy="762000"/>
          </a:xfrm>
        </p:spPr>
        <p:txBody>
          <a:bodyPr/>
          <a:lstStyle/>
          <a:p>
            <a:r>
              <a:rPr lang="en-US" sz="4000" b="0" dirty="0"/>
              <a:t>1. How much do offsets really offset? </a:t>
            </a:r>
            <a:endParaRPr lang="en-US" sz="4000" b="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0D2028-464B-4672-4C2F-BFE949E3B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792" y="685800"/>
            <a:ext cx="7066415" cy="580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63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B3027-4BEB-A331-5AFC-F95B47E6C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62A69DA-8E41-3791-6568-AF3966008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6" y="3703629"/>
            <a:ext cx="1246372" cy="11092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43CEE2-69DE-1119-C0DD-1A136204F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86" y="-76200"/>
            <a:ext cx="7772400" cy="762000"/>
          </a:xfrm>
        </p:spPr>
        <p:txBody>
          <a:bodyPr/>
          <a:lstStyle/>
          <a:p>
            <a:r>
              <a:rPr lang="en-US" sz="4000" b="0" dirty="0"/>
              <a:t>1. How much do offsets really offset? </a:t>
            </a:r>
            <a:endParaRPr lang="en-US" sz="4000" b="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028BAE-074E-1691-5689-895EC35D312A}"/>
              </a:ext>
            </a:extLst>
          </p:cNvPr>
          <p:cNvSpPr txBox="1"/>
          <p:nvPr/>
        </p:nvSpPr>
        <p:spPr>
          <a:xfrm>
            <a:off x="76200" y="1219200"/>
            <a:ext cx="3124200" cy="369332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sz="1800" dirty="0"/>
              <a:t>1. Cookstoves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EEC1F-14F4-9E5E-D18B-40C702DBFFD0}"/>
              </a:ext>
            </a:extLst>
          </p:cNvPr>
          <p:cNvSpPr txBox="1"/>
          <p:nvPr/>
        </p:nvSpPr>
        <p:spPr>
          <a:xfrm>
            <a:off x="76200" y="1764269"/>
            <a:ext cx="3124200" cy="369332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sz="1800" dirty="0"/>
              <a:t>2. Deforestation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1BE21F-4001-58E9-8CE8-E980F673C877}"/>
              </a:ext>
            </a:extLst>
          </p:cNvPr>
          <p:cNvSpPr txBox="1"/>
          <p:nvPr/>
        </p:nvSpPr>
        <p:spPr>
          <a:xfrm>
            <a:off x="3828570" y="758253"/>
            <a:ext cx="1856976" cy="369332"/>
          </a:xfrm>
          <a:prstGeom prst="rect">
            <a:avLst/>
          </a:prstGeom>
          <a:solidFill>
            <a:srgbClr val="981E32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1800" dirty="0"/>
              <a:t>Gold Standard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812888-F752-25C9-9167-F7DA9C092221}"/>
              </a:ext>
            </a:extLst>
          </p:cNvPr>
          <p:cNvSpPr txBox="1"/>
          <p:nvPr/>
        </p:nvSpPr>
        <p:spPr>
          <a:xfrm>
            <a:off x="5791200" y="758253"/>
            <a:ext cx="1102659" cy="369332"/>
          </a:xfrm>
          <a:prstGeom prst="rect">
            <a:avLst/>
          </a:prstGeom>
          <a:solidFill>
            <a:srgbClr val="981E32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1800" dirty="0"/>
              <a:t>Verra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C99DC2-29BF-A247-7829-9DB0A281CD4E}"/>
              </a:ext>
            </a:extLst>
          </p:cNvPr>
          <p:cNvSpPr txBox="1"/>
          <p:nvPr/>
        </p:nvSpPr>
        <p:spPr>
          <a:xfrm>
            <a:off x="6999514" y="758253"/>
            <a:ext cx="1102659" cy="369332"/>
          </a:xfrm>
          <a:prstGeom prst="rect">
            <a:avLst/>
          </a:prstGeom>
          <a:solidFill>
            <a:srgbClr val="981E32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1800" dirty="0"/>
              <a:t>CORSIA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059A7B-83E0-AE22-D826-577C60468714}"/>
              </a:ext>
            </a:extLst>
          </p:cNvPr>
          <p:cNvSpPr txBox="1"/>
          <p:nvPr/>
        </p:nvSpPr>
        <p:spPr>
          <a:xfrm>
            <a:off x="8207828" y="758253"/>
            <a:ext cx="674914" cy="369332"/>
          </a:xfrm>
          <a:prstGeom prst="rect">
            <a:avLst/>
          </a:prstGeom>
          <a:solidFill>
            <a:srgbClr val="981E32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1800" dirty="0"/>
              <a:t>Etc.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F1C6E7-1132-E2C4-6388-2AD3C60BAA82}"/>
              </a:ext>
            </a:extLst>
          </p:cNvPr>
          <p:cNvSpPr/>
          <p:nvPr/>
        </p:nvSpPr>
        <p:spPr>
          <a:xfrm>
            <a:off x="118417" y="2866074"/>
            <a:ext cx="3124200" cy="300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Multiple econometric estimation methods: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“Donut” method: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i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B6198BB-12E1-5370-F0C8-E63300EE5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976" y="2746947"/>
            <a:ext cx="5273354" cy="3352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7CEB8B-1703-E862-CFF4-FCDC7E2AA1EB}"/>
              </a:ext>
            </a:extLst>
          </p:cNvPr>
          <p:cNvSpPr txBox="1"/>
          <p:nvPr/>
        </p:nvSpPr>
        <p:spPr>
          <a:xfrm>
            <a:off x="76200" y="4874610"/>
            <a:ext cx="29718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Propensity score matching and synthetic control: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Percentage </a:t>
            </a:r>
            <a:r>
              <a:rPr lang="en-US" sz="1600" dirty="0" err="1">
                <a:solidFill>
                  <a:schemeClr val="tx1"/>
                </a:solidFill>
              </a:rPr>
              <a:t>treecover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Biomass density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Deforestation history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Distance to road, ocean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A59428-9C19-283E-3939-C768CC74CDA6}"/>
              </a:ext>
            </a:extLst>
          </p:cNvPr>
          <p:cNvSpPr/>
          <p:nvPr/>
        </p:nvSpPr>
        <p:spPr>
          <a:xfrm>
            <a:off x="118416" y="2138306"/>
            <a:ext cx="4148784" cy="110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224 REDD+ projects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(recently signed an NDA to obtain more)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46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  <p:bldP spid="12" grpId="0" animBg="1"/>
      <p:bldP spid="1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64050-F82B-375B-E222-4A1865FCC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2F44C-5957-7A43-6403-480626A4A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86" y="-76200"/>
            <a:ext cx="7772400" cy="762000"/>
          </a:xfrm>
        </p:spPr>
        <p:txBody>
          <a:bodyPr/>
          <a:lstStyle/>
          <a:p>
            <a:r>
              <a:rPr lang="en-US" sz="4000" b="0" dirty="0"/>
              <a:t>2. Do prices and quality correlate? </a:t>
            </a:r>
            <a:endParaRPr lang="en-US" sz="4000" b="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7360A-A59E-E185-B61F-D2AD5E2569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64" r="2631"/>
          <a:stretch/>
        </p:blipFill>
        <p:spPr>
          <a:xfrm>
            <a:off x="116092" y="1752600"/>
            <a:ext cx="2895600" cy="29617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222F9D-65BF-A181-F5D0-A5E897C15792}"/>
              </a:ext>
            </a:extLst>
          </p:cNvPr>
          <p:cNvSpPr txBox="1"/>
          <p:nvPr/>
        </p:nvSpPr>
        <p:spPr>
          <a:xfrm>
            <a:off x="41776" y="838199"/>
            <a:ext cx="2853824" cy="923330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1800" dirty="0"/>
              <a:t>If buyers factor in quality when purchasing offsets, the market may be efficient: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8245EC-3579-8CB8-6F6B-51AB60EEDD78}"/>
              </a:ext>
            </a:extLst>
          </p:cNvPr>
          <p:cNvSpPr txBox="1"/>
          <p:nvPr/>
        </p:nvSpPr>
        <p:spPr>
          <a:xfrm>
            <a:off x="3197352" y="838199"/>
            <a:ext cx="2898648" cy="923330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1800" dirty="0"/>
              <a:t>If buyers lack information (‘adverse selection’), this will unravel the market: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8FA995-1AA9-255D-0712-47E3F610A078}"/>
              </a:ext>
            </a:extLst>
          </p:cNvPr>
          <p:cNvSpPr txBox="1"/>
          <p:nvPr/>
        </p:nvSpPr>
        <p:spPr>
          <a:xfrm>
            <a:off x="6281659" y="838199"/>
            <a:ext cx="2820565" cy="923330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1800" dirty="0"/>
              <a:t>High-quality institutions may be able to solve information asymmetry: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9DE671-D14D-26B9-7343-064594B14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803654"/>
            <a:ext cx="2895600" cy="28703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1AA9E0-5679-35E6-B6AE-D858094FF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060" y="1818783"/>
            <a:ext cx="2895600" cy="283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9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Untitled-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133600"/>
            <a:ext cx="4267200" cy="11975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E87B0B-8AF0-45CE-9CE0-F01ADD85C343}"/>
              </a:ext>
            </a:extLst>
          </p:cNvPr>
          <p:cNvSpPr txBox="1"/>
          <p:nvPr/>
        </p:nvSpPr>
        <p:spPr>
          <a:xfrm>
            <a:off x="1866900" y="4038600"/>
            <a:ext cx="54102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Prof. Susanna Berkouwer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Business Economics and Public Policy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sz="2400" i="1" dirty="0">
              <a:solidFill>
                <a:srgbClr val="1F497D">
                  <a:lumMod val="40000"/>
                  <a:lumOff val="60000"/>
                </a:srgbClr>
              </a:solidFill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400" b="1" u="sng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sberkou@wharton.upenn.edu</a:t>
            </a:r>
            <a:endParaRPr kumimoji="0" lang="en-US" sz="2400" b="1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6587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99BF1-50FB-625F-87EE-25997B383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200"/>
            <a:ext cx="8458200" cy="762000"/>
          </a:xfrm>
        </p:spPr>
        <p:txBody>
          <a:bodyPr/>
          <a:lstStyle/>
          <a:p>
            <a:r>
              <a:rPr lang="en-US" sz="3200" b="0" dirty="0"/>
              <a:t>How should companies achieve Net Zero targets?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57C099-22C1-C942-BB08-0E203230D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573" y="5867400"/>
            <a:ext cx="7848600" cy="5070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9B994E-3480-508F-ADF1-A2AC24D10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53" y="4836383"/>
            <a:ext cx="1580147" cy="8986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6C8C7E-B461-BB2C-B1C1-DCB869331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4913245"/>
            <a:ext cx="3457538" cy="7449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150584-2D1F-52AD-A523-3CE2D572D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62" y="814220"/>
            <a:ext cx="3457538" cy="24606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EB03E3E-BACE-0348-4800-DE1604D22E87}"/>
              </a:ext>
            </a:extLst>
          </p:cNvPr>
          <p:cNvSpPr/>
          <p:nvPr/>
        </p:nvSpPr>
        <p:spPr>
          <a:xfrm>
            <a:off x="557827" y="4800601"/>
            <a:ext cx="8128973" cy="16764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F53F5A2-622C-BD22-54A3-4E41C52FFE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8256" y="1330674"/>
            <a:ext cx="4667816" cy="20983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DB93C49-45B4-6863-F2F6-23D36D7A80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1856" y="1689946"/>
            <a:ext cx="5329663" cy="25772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337B62-A058-B08D-1957-7E6810AE49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2535" y="2006936"/>
            <a:ext cx="6265665" cy="27131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028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571EFA4-2ABF-0C95-C0E9-2E628EC1603C}"/>
              </a:ext>
            </a:extLst>
          </p:cNvPr>
          <p:cNvCxnSpPr>
            <a:cxnSpLocks/>
          </p:cNvCxnSpPr>
          <p:nvPr/>
        </p:nvCxnSpPr>
        <p:spPr>
          <a:xfrm>
            <a:off x="6934200" y="1300138"/>
            <a:ext cx="0" cy="21288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19F4AED-5C31-CD60-C8F8-F669FBC455B0}"/>
              </a:ext>
            </a:extLst>
          </p:cNvPr>
          <p:cNvCxnSpPr>
            <a:cxnSpLocks/>
          </p:cNvCxnSpPr>
          <p:nvPr/>
        </p:nvCxnSpPr>
        <p:spPr>
          <a:xfrm>
            <a:off x="1905000" y="1223938"/>
            <a:ext cx="0" cy="21288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black and silver circular object with a black background&#10;&#10;Description automatically generated">
            <a:extLst>
              <a:ext uri="{FF2B5EF4-FFF2-40B4-BE49-F238E27FC236}">
                <a16:creationId xmlns:a16="http://schemas.microsoft.com/office/drawing/2014/main" id="{A7908B31-2707-99E9-6E24-856E60D0D6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673" y="4699363"/>
            <a:ext cx="1562765" cy="1555661"/>
          </a:xfrm>
          <a:prstGeom prst="rect">
            <a:avLst/>
          </a:prstGeom>
        </p:spPr>
      </p:pic>
      <p:pic>
        <p:nvPicPr>
          <p:cNvPr id="1030" name="Picture 6" descr="2012 Toyota Prius review, photos &amp; specs | CarMax">
            <a:extLst>
              <a:ext uri="{FF2B5EF4-FFF2-40B4-BE49-F238E27FC236}">
                <a16:creationId xmlns:a16="http://schemas.microsoft.com/office/drawing/2014/main" id="{B0E41D9C-3679-96DC-654A-A56BCBD68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79" b="25130"/>
          <a:stretch/>
        </p:blipFill>
        <p:spPr bwMode="auto">
          <a:xfrm>
            <a:off x="457342" y="4540742"/>
            <a:ext cx="2844897" cy="1021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556BA6-7F13-F527-22A8-D6DB717F9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532" y="90336"/>
            <a:ext cx="8549007" cy="762000"/>
          </a:xfrm>
        </p:spPr>
        <p:txBody>
          <a:bodyPr/>
          <a:lstStyle/>
          <a:p>
            <a:r>
              <a:rPr lang="en-US" sz="3200" b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Why use offsets? Compare two green technologies: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861C08-D580-A7FC-9ED5-CCECF9705901}"/>
              </a:ext>
            </a:extLst>
          </p:cNvPr>
          <p:cNvSpPr txBox="1"/>
          <p:nvPr/>
        </p:nvSpPr>
        <p:spPr>
          <a:xfrm>
            <a:off x="285750" y="721273"/>
            <a:ext cx="3238500" cy="400110"/>
          </a:xfrm>
          <a:prstGeom prst="rect">
            <a:avLst/>
          </a:prstGeom>
          <a:solidFill>
            <a:srgbClr val="981E32"/>
          </a:solidFill>
        </p:spPr>
        <p:txBody>
          <a:bodyPr wrap="square">
            <a:spAutoFit/>
          </a:bodyPr>
          <a:lstStyle/>
          <a:p>
            <a:pPr algn="ctr">
              <a:spcBef>
                <a:spcPts val="1000"/>
              </a:spcBef>
            </a:pP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Gasoline vehicle</a:t>
            </a:r>
          </a:p>
        </p:txBody>
      </p:sp>
      <p:pic>
        <p:nvPicPr>
          <p:cNvPr id="1028" name="Picture 4" descr="Harga mobil bekas Honda Civic bersahabat, rekomendasi sedan mewah murah">
            <a:extLst>
              <a:ext uri="{FF2B5EF4-FFF2-40B4-BE49-F238E27FC236}">
                <a16:creationId xmlns:a16="http://schemas.microsoft.com/office/drawing/2014/main" id="{D5C98104-40F3-613B-F693-7C4AE0AAF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59" y="1689578"/>
            <a:ext cx="2765027" cy="173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D88313A-5D7D-BE83-1ECC-A2F5B9D99390}"/>
              </a:ext>
            </a:extLst>
          </p:cNvPr>
          <p:cNvSpPr txBox="1">
            <a:spLocks/>
          </p:cNvSpPr>
          <p:nvPr/>
        </p:nvSpPr>
        <p:spPr>
          <a:xfrm>
            <a:off x="152400" y="1147738"/>
            <a:ext cx="3505200" cy="85181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200"/>
              </a:spcAft>
              <a:buFont typeface="Arial" pitchFamily="34" charset="0"/>
              <a:buChar char="•"/>
              <a:defRPr sz="2000" b="0" kern="1200" baseline="0">
                <a:solidFill>
                  <a:schemeClr val="tx2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8600" algn="l" defTabSz="914400" rtl="0" eaLnBrk="1" latinLnBrk="0" hangingPunct="1"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2000" b="0" kern="1200" baseline="0">
                <a:solidFill>
                  <a:srgbClr val="0070C0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640080" indent="-228600" algn="l" defTabSz="914400" rtl="0" eaLnBrk="1" latinLnBrk="0" hangingPunct="1"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2000" b="0" kern="1200" baseline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914400" indent="-228600" algn="l" defTabSz="914400" rtl="0" eaLnBrk="1" latinLnBrk="0" hangingPunct="1"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2000" b="0" kern="1200" baseline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143000" indent="-228600" algn="l" defTabSz="914400" rtl="0" eaLnBrk="1" latinLnBrk="0" hangingPunct="1"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»"/>
              <a:defRPr sz="2000" b="0" kern="1200" baseline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tx1"/>
                </a:solidFill>
                <a:latin typeface="+mj-lt"/>
              </a:rPr>
              <a:t>11,000 miles per year, </a:t>
            </a:r>
            <a:br>
              <a:rPr lang="en-US" sz="1800" dirty="0">
                <a:solidFill>
                  <a:schemeClr val="tx1"/>
                </a:solidFill>
                <a:latin typeface="+mj-lt"/>
              </a:rPr>
            </a:br>
            <a:r>
              <a:rPr lang="en-US" sz="1800" dirty="0">
                <a:solidFill>
                  <a:schemeClr val="tx1"/>
                </a:solidFill>
                <a:latin typeface="+mj-lt"/>
              </a:rPr>
              <a:t>22 miles per gallon (EPA)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tx1"/>
                </a:solidFill>
                <a:latin typeface="+mj-lt"/>
              </a:rPr>
              <a:t>Emits 4 tCO</a:t>
            </a:r>
            <a:r>
              <a:rPr lang="en-US" sz="1800" baseline="-25000" dirty="0">
                <a:solidFill>
                  <a:schemeClr val="tx1"/>
                </a:solidFill>
                <a:latin typeface="+mj-lt"/>
              </a:rPr>
              <a:t>2</a:t>
            </a:r>
            <a:r>
              <a:rPr lang="en-US" sz="1800" i="1" dirty="0">
                <a:solidFill>
                  <a:schemeClr val="tx1"/>
                </a:solidFill>
                <a:latin typeface="+mj-lt"/>
              </a:rPr>
              <a:t>e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 per year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24BC0-006A-2788-918A-E909D8343A55}"/>
              </a:ext>
            </a:extLst>
          </p:cNvPr>
          <p:cNvSpPr txBox="1"/>
          <p:nvPr/>
        </p:nvSpPr>
        <p:spPr>
          <a:xfrm>
            <a:off x="311532" y="3625147"/>
            <a:ext cx="3238500" cy="40011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>
              <a:spcBef>
                <a:spcPts val="1000"/>
              </a:spcBef>
            </a:pPr>
            <a:r>
              <a:rPr lang="en-US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Electric vehicle 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B3C07593-8DE7-67E3-02C9-1526C74E264B}"/>
              </a:ext>
            </a:extLst>
          </p:cNvPr>
          <p:cNvSpPr txBox="1">
            <a:spLocks/>
          </p:cNvSpPr>
          <p:nvPr/>
        </p:nvSpPr>
        <p:spPr>
          <a:xfrm>
            <a:off x="76200" y="4025257"/>
            <a:ext cx="3607182" cy="28511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200"/>
              </a:spcAft>
              <a:buFont typeface="Arial" pitchFamily="34" charset="0"/>
              <a:buChar char="•"/>
              <a:defRPr sz="2000" b="0" kern="1200" baseline="0">
                <a:solidFill>
                  <a:schemeClr val="tx2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8600" algn="l" defTabSz="914400" rtl="0" eaLnBrk="1" latinLnBrk="0" hangingPunct="1"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2000" b="0" kern="1200" baseline="0">
                <a:solidFill>
                  <a:srgbClr val="0070C0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640080" indent="-228600" algn="l" defTabSz="914400" rtl="0" eaLnBrk="1" latinLnBrk="0" hangingPunct="1"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2000" b="0" kern="1200" baseline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914400" indent="-228600" algn="l" defTabSz="914400" rtl="0" eaLnBrk="1" latinLnBrk="0" hangingPunct="1"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2000" b="0" kern="1200" baseline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143000" indent="-228600" algn="l" defTabSz="914400" rtl="0" eaLnBrk="1" latinLnBrk="0" hangingPunct="1"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»"/>
              <a:defRPr sz="2000" b="0" kern="1200" baseline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+mj-lt"/>
              </a:rPr>
              <a:t>Emits 0tCO</a:t>
            </a:r>
            <a:r>
              <a:rPr lang="en-US" sz="1800" baseline="-25000" dirty="0">
                <a:solidFill>
                  <a:schemeClr val="tx1"/>
                </a:solidFill>
                <a:latin typeface="+mj-lt"/>
              </a:rPr>
              <a:t>2</a:t>
            </a:r>
            <a:r>
              <a:rPr lang="en-US" sz="1800" i="1" dirty="0">
                <a:solidFill>
                  <a:schemeClr val="tx1"/>
                </a:solidFill>
                <a:latin typeface="+mj-lt"/>
              </a:rPr>
              <a:t>e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  (best case scenario)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F086577-17C3-86F8-1175-FE2E0B43C99C}"/>
              </a:ext>
            </a:extLst>
          </p:cNvPr>
          <p:cNvSpPr/>
          <p:nvPr/>
        </p:nvSpPr>
        <p:spPr>
          <a:xfrm>
            <a:off x="166007" y="5650853"/>
            <a:ext cx="1586593" cy="775635"/>
          </a:xfrm>
          <a:prstGeom prst="ellipse">
            <a:avLst/>
          </a:prstGeom>
          <a:solidFill>
            <a:srgbClr val="981E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$10,000 premium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3B350A-ADD6-12FE-78FF-BADC60F6C7F5}"/>
              </a:ext>
            </a:extLst>
          </p:cNvPr>
          <p:cNvSpPr txBox="1"/>
          <p:nvPr/>
        </p:nvSpPr>
        <p:spPr>
          <a:xfrm>
            <a:off x="5263959" y="747628"/>
            <a:ext cx="3238500" cy="400110"/>
          </a:xfrm>
          <a:prstGeom prst="rect">
            <a:avLst/>
          </a:prstGeom>
          <a:solidFill>
            <a:srgbClr val="981E32"/>
          </a:solidFill>
        </p:spPr>
        <p:txBody>
          <a:bodyPr wrap="square">
            <a:spAutoFit/>
          </a:bodyPr>
          <a:lstStyle/>
          <a:p>
            <a:pPr algn="ctr">
              <a:spcBef>
                <a:spcPts val="1000"/>
              </a:spcBef>
            </a:pP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Traditional charcoal stove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F54CDD9E-1F0B-FE64-5FD9-5AD216E8E639}"/>
              </a:ext>
            </a:extLst>
          </p:cNvPr>
          <p:cNvSpPr txBox="1">
            <a:spLocks/>
          </p:cNvSpPr>
          <p:nvPr/>
        </p:nvSpPr>
        <p:spPr>
          <a:xfrm>
            <a:off x="5130609" y="1174093"/>
            <a:ext cx="3505200" cy="285116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200"/>
              </a:spcAft>
              <a:buFont typeface="Arial" pitchFamily="34" charset="0"/>
              <a:buChar char="•"/>
              <a:defRPr sz="2000" b="0" kern="1200" baseline="0">
                <a:solidFill>
                  <a:schemeClr val="tx2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8600" algn="l" defTabSz="914400" rtl="0" eaLnBrk="1" latinLnBrk="0" hangingPunct="1"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2000" b="0" kern="1200" baseline="0">
                <a:solidFill>
                  <a:srgbClr val="0070C0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640080" indent="-228600" algn="l" defTabSz="914400" rtl="0" eaLnBrk="1" latinLnBrk="0" hangingPunct="1"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2000" b="0" kern="1200" baseline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914400" indent="-228600" algn="l" defTabSz="914400" rtl="0" eaLnBrk="1" latinLnBrk="0" hangingPunct="1"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2000" b="0" kern="1200" baseline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143000" indent="-228600" algn="l" defTabSz="914400" rtl="0" eaLnBrk="1" latinLnBrk="0" hangingPunct="1"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»"/>
              <a:defRPr sz="2000" b="0" kern="1200" baseline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tx1"/>
                </a:solidFill>
                <a:latin typeface="+mj-lt"/>
              </a:rPr>
              <a:t>850kg charcoal per year (Berkouwer and Dean, 2022)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tx1"/>
                </a:solidFill>
                <a:latin typeface="+mj-lt"/>
              </a:rPr>
              <a:t>Emits 9tCO</a:t>
            </a:r>
            <a:r>
              <a:rPr lang="en-US" sz="1800" baseline="-25000" dirty="0">
                <a:solidFill>
                  <a:schemeClr val="tx1"/>
                </a:solidFill>
                <a:latin typeface="+mj-lt"/>
              </a:rPr>
              <a:t>2</a:t>
            </a:r>
            <a:r>
              <a:rPr lang="en-US" sz="1800" i="1" dirty="0">
                <a:solidFill>
                  <a:schemeClr val="tx1"/>
                </a:solidFill>
                <a:latin typeface="+mj-lt"/>
              </a:rPr>
              <a:t>e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 per year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42908F-A285-50FB-19A7-E8527D3D1418}"/>
              </a:ext>
            </a:extLst>
          </p:cNvPr>
          <p:cNvSpPr txBox="1"/>
          <p:nvPr/>
        </p:nvSpPr>
        <p:spPr>
          <a:xfrm>
            <a:off x="5289741" y="3651502"/>
            <a:ext cx="3238500" cy="40011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>
              <a:spcBef>
                <a:spcPts val="1000"/>
              </a:spcBef>
            </a:pPr>
            <a:r>
              <a:rPr lang="en-US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Modern charcoal stove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7A6EE87C-6FC6-D889-F14C-C19ADDE63A7E}"/>
              </a:ext>
            </a:extLst>
          </p:cNvPr>
          <p:cNvSpPr txBox="1">
            <a:spLocks/>
          </p:cNvSpPr>
          <p:nvPr/>
        </p:nvSpPr>
        <p:spPr>
          <a:xfrm>
            <a:off x="5054408" y="4051612"/>
            <a:ext cx="4013391" cy="28511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200"/>
              </a:spcAft>
              <a:buFont typeface="Arial" pitchFamily="34" charset="0"/>
              <a:buChar char="•"/>
              <a:defRPr sz="2000" b="0" kern="1200" baseline="0">
                <a:solidFill>
                  <a:schemeClr val="tx2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8600" algn="l" defTabSz="914400" rtl="0" eaLnBrk="1" latinLnBrk="0" hangingPunct="1"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2000" b="0" kern="1200" baseline="0">
                <a:solidFill>
                  <a:srgbClr val="0070C0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640080" indent="-228600" algn="l" defTabSz="914400" rtl="0" eaLnBrk="1" latinLnBrk="0" hangingPunct="1"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2000" b="0" kern="1200" baseline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914400" indent="-228600" algn="l" defTabSz="914400" rtl="0" eaLnBrk="1" latinLnBrk="0" hangingPunct="1"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2000" b="0" kern="1200" baseline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143000" indent="-228600" algn="l" defTabSz="914400" rtl="0" eaLnBrk="1" latinLnBrk="0" hangingPunct="1"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»"/>
              <a:defRPr sz="2000" b="0" kern="1200" baseline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+mj-lt"/>
              </a:rPr>
              <a:t>Emits 4.5tCO</a:t>
            </a:r>
            <a:r>
              <a:rPr lang="en-US" sz="1800" baseline="-25000" dirty="0">
                <a:solidFill>
                  <a:schemeClr val="tx1"/>
                </a:solidFill>
                <a:latin typeface="+mj-lt"/>
              </a:rPr>
              <a:t>2</a:t>
            </a:r>
            <a:r>
              <a:rPr lang="en-US" sz="1800" i="1" dirty="0">
                <a:solidFill>
                  <a:schemeClr val="tx1"/>
                </a:solidFill>
                <a:latin typeface="+mj-lt"/>
              </a:rPr>
              <a:t>e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 </a:t>
            </a:r>
            <a:br>
              <a:rPr lang="en-US" sz="1800" dirty="0">
                <a:solidFill>
                  <a:schemeClr val="tx1"/>
                </a:solidFill>
                <a:latin typeface="+mj-lt"/>
              </a:rPr>
            </a:br>
            <a:r>
              <a:rPr lang="en-US" sz="1800" i="1" dirty="0">
                <a:solidFill>
                  <a:schemeClr val="tx1"/>
                </a:solidFill>
                <a:latin typeface="+mj-lt"/>
              </a:rPr>
              <a:t>(Berkouwer and Dean, 2022)</a:t>
            </a:r>
          </a:p>
          <a:p>
            <a:pPr marL="2286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+mj-lt"/>
              </a:rPr>
              <a:t> 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487DAA-5AFD-4637-47C6-6F523D677474}"/>
              </a:ext>
            </a:extLst>
          </p:cNvPr>
          <p:cNvSpPr/>
          <p:nvPr/>
        </p:nvSpPr>
        <p:spPr>
          <a:xfrm>
            <a:off x="5016314" y="5650854"/>
            <a:ext cx="1562765" cy="809740"/>
          </a:xfrm>
          <a:prstGeom prst="ellipse">
            <a:avLst/>
          </a:prstGeom>
          <a:solidFill>
            <a:srgbClr val="981E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$30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premium</a:t>
            </a:r>
          </a:p>
        </p:txBody>
      </p:sp>
      <p:pic>
        <p:nvPicPr>
          <p:cNvPr id="22" name="Picture 21" descr="A metal pot with coals in it&#10;&#10;Description automatically generated">
            <a:extLst>
              <a:ext uri="{FF2B5EF4-FFF2-40B4-BE49-F238E27FC236}">
                <a16:creationId xmlns:a16="http://schemas.microsoft.com/office/drawing/2014/main" id="{82B4CBD5-2CF6-CBD5-049E-3B5AE2EC6F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126" y="2120013"/>
            <a:ext cx="1339366" cy="130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79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0" grpId="0" animBg="1"/>
      <p:bldP spid="13" grpId="0" animBg="1"/>
      <p:bldP spid="15" grpId="0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4EAFE-7C78-CA62-27B1-00AD9AA28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24E1C-33DA-63E9-B072-E170D01DA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86" y="-76200"/>
            <a:ext cx="7772400" cy="762000"/>
          </a:xfrm>
        </p:spPr>
        <p:txBody>
          <a:bodyPr/>
          <a:lstStyle/>
          <a:p>
            <a:r>
              <a:rPr lang="en-US" sz="4000" b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The cost of reducing CO</a:t>
            </a:r>
            <a:r>
              <a:rPr lang="en-US" sz="4000" b="0" baseline="-25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2</a:t>
            </a:r>
            <a:r>
              <a:rPr lang="en-US" sz="4000" b="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</a:t>
            </a:r>
            <a:r>
              <a:rPr lang="en-US" sz="4000" b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8CEB5F8-C7B5-0E19-888D-0B95FB388B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694646"/>
              </p:ext>
            </p:extLst>
          </p:nvPr>
        </p:nvGraphicFramePr>
        <p:xfrm>
          <a:off x="838200" y="838200"/>
          <a:ext cx="5257800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4837">
                  <a:extLst>
                    <a:ext uri="{9D8B030D-6E8A-4147-A177-3AD203B41FA5}">
                      <a16:colId xmlns:a16="http://schemas.microsoft.com/office/drawing/2014/main" val="2925093346"/>
                    </a:ext>
                  </a:extLst>
                </a:gridCol>
                <a:gridCol w="1332963">
                  <a:extLst>
                    <a:ext uri="{9D8B030D-6E8A-4147-A177-3AD203B41FA5}">
                      <a16:colId xmlns:a16="http://schemas.microsoft.com/office/drawing/2014/main" val="1381935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Technology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Spending p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er </a:t>
                      </a: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tCO</a:t>
                      </a:r>
                      <a:r>
                        <a:rPr lang="en-US" sz="2000" b="1" kern="1200" baseline="-250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000" b="1" i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1097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Improved charcoal stove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$5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0802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Solar lamps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$10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62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Wind production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$46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367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Residential solar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$100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291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Energy-efficient appliance rebates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$470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396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Weatherization programs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$779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135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Sustainable aviation fuel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$1,460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008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Electric Vehicles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$1,685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885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Hybrid Vehicles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$5,892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764508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F1572CC-512C-3649-A2AE-38CD4CB333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753610"/>
              </p:ext>
            </p:extLst>
          </p:nvPr>
        </p:nvGraphicFramePr>
        <p:xfrm>
          <a:off x="6090844" y="841639"/>
          <a:ext cx="2138756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8756">
                  <a:extLst>
                    <a:ext uri="{9D8B030D-6E8A-4147-A177-3AD203B41FA5}">
                      <a16:colId xmlns:a16="http://schemas.microsoft.com/office/drawing/2014/main" val="1900249042"/>
                    </a:ext>
                  </a:extLst>
                </a:gridCol>
              </a:tblGrid>
              <a:tr h="63504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Reduction from $1,000,000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9011756"/>
                  </a:ext>
                </a:extLst>
              </a:tr>
              <a:tr h="370985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20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0,000 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tCO</a:t>
                      </a:r>
                      <a:r>
                        <a:rPr lang="en-US" sz="2000" b="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000" b="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893182"/>
                  </a:ext>
                </a:extLst>
              </a:tr>
              <a:tr h="370985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100,000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tCO</a:t>
                      </a:r>
                      <a:r>
                        <a:rPr lang="en-US" sz="2000" b="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000" b="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r>
                        <a:rPr lang="en-US" sz="20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538654"/>
                  </a:ext>
                </a:extLst>
              </a:tr>
              <a:tr h="370985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22,000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tCO</a:t>
                      </a:r>
                      <a:r>
                        <a:rPr lang="en-US" sz="2000" b="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000" b="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r>
                        <a:rPr lang="en-US" sz="20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059655"/>
                  </a:ext>
                </a:extLst>
              </a:tr>
              <a:tr h="370985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10,000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tCO</a:t>
                      </a:r>
                      <a:r>
                        <a:rPr lang="en-US" sz="2000" b="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000" b="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778902"/>
                  </a:ext>
                </a:extLst>
              </a:tr>
              <a:tr h="370985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2,100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tCO</a:t>
                      </a:r>
                      <a:r>
                        <a:rPr lang="en-US" sz="2000" b="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000" b="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01899"/>
                  </a:ext>
                </a:extLst>
              </a:tr>
              <a:tr h="370985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1,300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tCO</a:t>
                      </a:r>
                      <a:r>
                        <a:rPr lang="en-US" sz="2000" b="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000" b="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21511"/>
                  </a:ext>
                </a:extLst>
              </a:tr>
              <a:tr h="370985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685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tCO</a:t>
                      </a:r>
                      <a:r>
                        <a:rPr lang="en-US" sz="2000" b="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000" b="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524421"/>
                  </a:ext>
                </a:extLst>
              </a:tr>
              <a:tr h="370985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600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tCO</a:t>
                      </a:r>
                      <a:r>
                        <a:rPr lang="en-US" sz="2000" b="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000" b="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500359"/>
                  </a:ext>
                </a:extLst>
              </a:tr>
              <a:tr h="370985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170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tCO</a:t>
                      </a:r>
                      <a:r>
                        <a:rPr lang="en-US" sz="2000" b="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000" b="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515409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1B6D7723-052B-DCC6-8B22-94B0DBFA7643}"/>
              </a:ext>
            </a:extLst>
          </p:cNvPr>
          <p:cNvSpPr/>
          <p:nvPr/>
        </p:nvSpPr>
        <p:spPr>
          <a:xfrm>
            <a:off x="762000" y="1939949"/>
            <a:ext cx="7696200" cy="2380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7500FC4-7AF6-0008-059C-A71A6C61E4F9}"/>
              </a:ext>
            </a:extLst>
          </p:cNvPr>
          <p:cNvSpPr/>
          <p:nvPr/>
        </p:nvSpPr>
        <p:spPr>
          <a:xfrm>
            <a:off x="772886" y="4710074"/>
            <a:ext cx="7696200" cy="623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7A95CD-6594-BE80-9F78-8E541D2CFAE0}"/>
              </a:ext>
            </a:extLst>
          </p:cNvPr>
          <p:cNvSpPr/>
          <p:nvPr/>
        </p:nvSpPr>
        <p:spPr>
          <a:xfrm>
            <a:off x="685800" y="4124819"/>
            <a:ext cx="7696200" cy="73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49B6C7-9D73-DBBF-FDAB-953303490977}"/>
              </a:ext>
            </a:extLst>
          </p:cNvPr>
          <p:cNvSpPr/>
          <p:nvPr/>
        </p:nvSpPr>
        <p:spPr>
          <a:xfrm>
            <a:off x="502103" y="5638800"/>
            <a:ext cx="8139793" cy="567776"/>
          </a:xfrm>
          <a:prstGeom prst="rect">
            <a:avLst/>
          </a:prstGeom>
          <a:solidFill>
            <a:srgbClr val="981E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Spend $120 billion on 4 billion stoves or on 12 million cars?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377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85810-B423-01D7-9CD7-6F4DD0BB7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3">
            <a:extLst>
              <a:ext uri="{FF2B5EF4-FFF2-40B4-BE49-F238E27FC236}">
                <a16:creationId xmlns:a16="http://schemas.microsoft.com/office/drawing/2014/main" id="{DFBA1CA9-E548-99FC-E61A-A5729324E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295400"/>
            <a:ext cx="7772400" cy="1538242"/>
          </a:xfrm>
        </p:spPr>
        <p:txBody>
          <a:bodyPr/>
          <a:lstStyle/>
          <a:p>
            <a:r>
              <a:rPr lang="en-US" sz="3600" dirty="0"/>
              <a:t>Project 1: 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Spurring the widespread adoption of induction cookstoves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399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232F8-DE68-2C41-3CA6-61C1194FD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39824-B258-B72C-7BA4-EA6AF3C9F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86" y="-76200"/>
            <a:ext cx="7772400" cy="762000"/>
          </a:xfrm>
        </p:spPr>
        <p:txBody>
          <a:bodyPr/>
          <a:lstStyle/>
          <a:p>
            <a:r>
              <a:rPr lang="en-US" sz="4000" b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Electric cookstoves in Tanzania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BFC535-43B6-DB51-F101-01FDF505E7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2012"/>
          <a:stretch/>
        </p:blipFill>
        <p:spPr>
          <a:xfrm>
            <a:off x="427920" y="685800"/>
            <a:ext cx="2933211" cy="18006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0C7FE5-EA01-D828-3BDF-0E36DBC73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9" y="2590800"/>
            <a:ext cx="3484253" cy="2514601"/>
          </a:xfrm>
          <a:prstGeom prst="rect">
            <a:avLst/>
          </a:prstGeom>
        </p:spPr>
      </p:pic>
      <p:pic>
        <p:nvPicPr>
          <p:cNvPr id="3" name="Picture 2" descr="A black and silver circular object with a black background&#10;&#10;Description automatically generated">
            <a:extLst>
              <a:ext uri="{FF2B5EF4-FFF2-40B4-BE49-F238E27FC236}">
                <a16:creationId xmlns:a16="http://schemas.microsoft.com/office/drawing/2014/main" id="{964BCE0B-F4DF-CC93-78A2-09BC4227C8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356" y="4632511"/>
            <a:ext cx="1828800" cy="1820487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8CAABF-8357-D850-E66C-FDE6F59FD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44" b="23334"/>
          <a:stretch/>
        </p:blipFill>
        <p:spPr bwMode="auto">
          <a:xfrm>
            <a:off x="4594412" y="825188"/>
            <a:ext cx="4549588" cy="237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COA Induction cooker stove Model BURN Manufacturing">
            <a:extLst>
              <a:ext uri="{FF2B5EF4-FFF2-40B4-BE49-F238E27FC236}">
                <a16:creationId xmlns:a16="http://schemas.microsoft.com/office/drawing/2014/main" id="{D3C99DE0-C080-51E0-10E4-04CD481186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37"/>
          <a:stretch/>
        </p:blipFill>
        <p:spPr bwMode="auto">
          <a:xfrm>
            <a:off x="4495800" y="3346636"/>
            <a:ext cx="2371165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18AE93-BF91-0BAE-A792-C339CE193B0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447" t="4376" r="7629" b="2977"/>
          <a:stretch/>
        </p:blipFill>
        <p:spPr>
          <a:xfrm>
            <a:off x="7010400" y="3770115"/>
            <a:ext cx="2073941" cy="23258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3B66E7-A32D-F7FC-A53E-CDA2F4705D97}"/>
              </a:ext>
            </a:extLst>
          </p:cNvPr>
          <p:cNvSpPr txBox="1"/>
          <p:nvPr/>
        </p:nvSpPr>
        <p:spPr>
          <a:xfrm>
            <a:off x="6934200" y="3352800"/>
            <a:ext cx="2154623" cy="338554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dirty="0"/>
              <a:t>Dar es Salaam, Tanzania</a:t>
            </a:r>
          </a:p>
        </p:txBody>
      </p:sp>
    </p:spTree>
    <p:extLst>
      <p:ext uri="{BB962C8B-B14F-4D97-AF65-F5344CB8AC3E}">
        <p14:creationId xmlns:p14="http://schemas.microsoft.com/office/powerpoint/2010/main" val="339788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1A35A-2B45-E1D8-2669-3D6A25C9B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71FDA-DCE3-AB9D-3200-1DBFFE6D1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86" y="-76200"/>
            <a:ext cx="7772400" cy="762000"/>
          </a:xfrm>
        </p:spPr>
        <p:txBody>
          <a:bodyPr/>
          <a:lstStyle/>
          <a:p>
            <a:r>
              <a:rPr lang="en-US" sz="4000" b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Electric cookstoves in Tanzania: Pilot</a:t>
            </a:r>
          </a:p>
        </p:txBody>
      </p:sp>
      <p:pic>
        <p:nvPicPr>
          <p:cNvPr id="6" name="Picture 5" descr="A graph of cooking patterns&#10;&#10;Description automatically generated">
            <a:extLst>
              <a:ext uri="{FF2B5EF4-FFF2-40B4-BE49-F238E27FC236}">
                <a16:creationId xmlns:a16="http://schemas.microsoft.com/office/drawing/2014/main" id="{F425C31E-C806-496F-1438-6BBF472217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7" b="11578"/>
          <a:stretch/>
        </p:blipFill>
        <p:spPr>
          <a:xfrm>
            <a:off x="4415093" y="1391719"/>
            <a:ext cx="3738307" cy="20023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D88ACB8-4BAF-EF71-4728-EB02C849A207}"/>
              </a:ext>
            </a:extLst>
          </p:cNvPr>
          <p:cNvSpPr/>
          <p:nvPr/>
        </p:nvSpPr>
        <p:spPr>
          <a:xfrm>
            <a:off x="609600" y="609600"/>
            <a:ext cx="8240486" cy="491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chemeClr val="tx1"/>
                </a:solidFill>
              </a:rPr>
              <a:t>200 households surveyed between 9 Oct – 28 Oct (around 18 per day)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E1A739-F6E7-0227-ECA7-1762ECDEAC24}"/>
              </a:ext>
            </a:extLst>
          </p:cNvPr>
          <p:cNvSpPr txBox="1"/>
          <p:nvPr/>
        </p:nvSpPr>
        <p:spPr>
          <a:xfrm>
            <a:off x="199542" y="1044200"/>
            <a:ext cx="3458058" cy="338554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Randomized prices using scratchcards: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7D23D7-3C05-4397-0F83-489C3DC939A9}"/>
              </a:ext>
            </a:extLst>
          </p:cNvPr>
          <p:cNvSpPr txBox="1"/>
          <p:nvPr/>
        </p:nvSpPr>
        <p:spPr>
          <a:xfrm>
            <a:off x="4034918" y="1036426"/>
            <a:ext cx="4819650" cy="338554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The electric stoves generate high-frequency usage data:</a:t>
            </a:r>
          </a:p>
        </p:txBody>
      </p:sp>
      <p:pic>
        <p:nvPicPr>
          <p:cNvPr id="15" name="Picture 14" descr="A close-up of a book&#10;&#10;Description automatically generated">
            <a:extLst>
              <a:ext uri="{FF2B5EF4-FFF2-40B4-BE49-F238E27FC236}">
                <a16:creationId xmlns:a16="http://schemas.microsoft.com/office/drawing/2014/main" id="{5C15DA13-9398-D4F3-58F2-17C68317FF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t="14445" r="7500" b="6666"/>
          <a:stretch/>
        </p:blipFill>
        <p:spPr>
          <a:xfrm rot="5400000">
            <a:off x="289133" y="1580880"/>
            <a:ext cx="1877394" cy="1605963"/>
          </a:xfrm>
          <a:prstGeom prst="rect">
            <a:avLst/>
          </a:prstGeom>
        </p:spPr>
      </p:pic>
      <p:pic>
        <p:nvPicPr>
          <p:cNvPr id="17" name="Picture 16" descr="A close-up of a box&#10;&#10;Description automatically generated">
            <a:extLst>
              <a:ext uri="{FF2B5EF4-FFF2-40B4-BE49-F238E27FC236}">
                <a16:creationId xmlns:a16="http://schemas.microsoft.com/office/drawing/2014/main" id="{C85EBA6E-C542-19CD-841F-A1F3376445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4" t="34166" r="24167"/>
          <a:stretch/>
        </p:blipFill>
        <p:spPr>
          <a:xfrm rot="5400000">
            <a:off x="1777255" y="1670813"/>
            <a:ext cx="1877393" cy="142609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E78BEDA-30FF-0384-D8E1-291171ECB9C9}"/>
              </a:ext>
            </a:extLst>
          </p:cNvPr>
          <p:cNvSpPr txBox="1"/>
          <p:nvPr/>
        </p:nvSpPr>
        <p:spPr>
          <a:xfrm>
            <a:off x="5622792" y="3547646"/>
            <a:ext cx="3200400" cy="338554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Randomized electricity subsidies</a:t>
            </a:r>
          </a:p>
        </p:txBody>
      </p:sp>
      <p:pic>
        <p:nvPicPr>
          <p:cNvPr id="21" name="Picture 20" descr="A white rectangular device with a qr code on it&#10;&#10;Description automatically generated">
            <a:extLst>
              <a:ext uri="{FF2B5EF4-FFF2-40B4-BE49-F238E27FC236}">
                <a16:creationId xmlns:a16="http://schemas.microsoft.com/office/drawing/2014/main" id="{CD2D2C46-97A5-E57D-7A66-E6BC1B761C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686" y="4937592"/>
            <a:ext cx="1877828" cy="148113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6689799-D5E8-E6AC-FDA6-F5102BE2BF2C}"/>
              </a:ext>
            </a:extLst>
          </p:cNvPr>
          <p:cNvSpPr txBox="1"/>
          <p:nvPr/>
        </p:nvSpPr>
        <p:spPr>
          <a:xfrm>
            <a:off x="163348" y="3547646"/>
            <a:ext cx="4251745" cy="338554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Power outages and voltage quality</a:t>
            </a:r>
          </a:p>
        </p:txBody>
      </p:sp>
      <p:pic>
        <p:nvPicPr>
          <p:cNvPr id="26" name="Picture 25" descr="A graph of a voltage&#10;&#10;Description automatically generated">
            <a:extLst>
              <a:ext uri="{FF2B5EF4-FFF2-40B4-BE49-F238E27FC236}">
                <a16:creationId xmlns:a16="http://schemas.microsoft.com/office/drawing/2014/main" id="{8638F73D-8BE1-A938-0067-DAEBE4DBF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39"/>
          <a:stretch/>
        </p:blipFill>
        <p:spPr>
          <a:xfrm>
            <a:off x="163348" y="3910363"/>
            <a:ext cx="2678154" cy="2508366"/>
          </a:xfrm>
          <a:prstGeom prst="rect">
            <a:avLst/>
          </a:prstGeom>
        </p:spPr>
      </p:pic>
      <p:pic>
        <p:nvPicPr>
          <p:cNvPr id="30" name="Picture 29" descr="A green paper with white text&#10;&#10;Description automatically generated">
            <a:extLst>
              <a:ext uri="{FF2B5EF4-FFF2-40B4-BE49-F238E27FC236}">
                <a16:creationId xmlns:a16="http://schemas.microsoft.com/office/drawing/2014/main" id="{6248EBB1-0D00-DC67-3075-ED3FDA70B6E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 r="12963" b="8889"/>
          <a:stretch/>
        </p:blipFill>
        <p:spPr>
          <a:xfrm>
            <a:off x="5438320" y="4044230"/>
            <a:ext cx="1728359" cy="2059321"/>
          </a:xfrm>
          <a:prstGeom prst="rect">
            <a:avLst/>
          </a:prstGeom>
        </p:spPr>
      </p:pic>
      <p:pic>
        <p:nvPicPr>
          <p:cNvPr id="32" name="Picture 31" descr="A green paper with white text and a white rectangle on it&#10;&#10;Description automatically generated">
            <a:extLst>
              <a:ext uri="{FF2B5EF4-FFF2-40B4-BE49-F238E27FC236}">
                <a16:creationId xmlns:a16="http://schemas.microsoft.com/office/drawing/2014/main" id="{4F86B9E5-7E7D-CE8E-B0ED-5D4EF657CED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2" r="2563" b="3333"/>
          <a:stretch/>
        </p:blipFill>
        <p:spPr>
          <a:xfrm>
            <a:off x="7151853" y="4039749"/>
            <a:ext cx="1782122" cy="205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1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9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44810-FB5F-AEE2-108C-4E7986341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9B762-EEF9-4972-A95D-190544478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86" y="-76200"/>
            <a:ext cx="7772400" cy="762000"/>
          </a:xfrm>
        </p:spPr>
        <p:txBody>
          <a:bodyPr/>
          <a:lstStyle/>
          <a:p>
            <a:r>
              <a:rPr lang="en-US" sz="4000" b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Electric cookstoves in Tanzania: Pilot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3CCECE-1652-EB6D-B97B-A08CE10CFF0D}"/>
              </a:ext>
            </a:extLst>
          </p:cNvPr>
          <p:cNvSpPr txBox="1"/>
          <p:nvPr/>
        </p:nvSpPr>
        <p:spPr>
          <a:xfrm>
            <a:off x="255494" y="775952"/>
            <a:ext cx="7772400" cy="400110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sz="2000" dirty="0"/>
              <a:t>Endline planned to launch Dec 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95F218-92E3-2B94-B8CA-3F2E62174CD9}"/>
              </a:ext>
            </a:extLst>
          </p:cNvPr>
          <p:cNvSpPr/>
          <p:nvPr/>
        </p:nvSpPr>
        <p:spPr>
          <a:xfrm>
            <a:off x="282388" y="1148301"/>
            <a:ext cx="7772400" cy="110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Qualitative experiences: taste, ease of use, power outages, etc.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Net savings: Electricity spending and charcoal spending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2DF886-A5B3-450C-358D-AEBC7BC50B75}"/>
              </a:ext>
            </a:extLst>
          </p:cNvPr>
          <p:cNvSpPr txBox="1"/>
          <p:nvPr/>
        </p:nvSpPr>
        <p:spPr>
          <a:xfrm>
            <a:off x="232321" y="2519952"/>
            <a:ext cx="5105400" cy="400110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sz="2000" dirty="0"/>
              <a:t>Main study to launch June 1, 2025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EEEE66-C330-91B4-4E29-DA1BB442872E}"/>
              </a:ext>
            </a:extLst>
          </p:cNvPr>
          <p:cNvSpPr/>
          <p:nvPr/>
        </p:nvSpPr>
        <p:spPr>
          <a:xfrm>
            <a:off x="259215" y="2892301"/>
            <a:ext cx="5078506" cy="3276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2,000+ households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7EEE055-92A7-B169-22DD-59D8CBC23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818" y="2128664"/>
            <a:ext cx="3292688" cy="365685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D54FBB2-9A9F-3C9B-1C07-FA09CF8C5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753" y="1871247"/>
            <a:ext cx="3636818" cy="2667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ED740FB-DC0A-34B8-5B45-AB4C7FE5CD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61" r="3866"/>
          <a:stretch/>
        </p:blipFill>
        <p:spPr>
          <a:xfrm>
            <a:off x="5271849" y="4430612"/>
            <a:ext cx="3788722" cy="146254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D85FBDC-D621-3A2E-806E-1F9DD14AA47A}"/>
              </a:ext>
            </a:extLst>
          </p:cNvPr>
          <p:cNvSpPr txBox="1"/>
          <p:nvPr/>
        </p:nvSpPr>
        <p:spPr>
          <a:xfrm>
            <a:off x="177664" y="3614678"/>
            <a:ext cx="50941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Main research question: if a government, firm, or philanthropic organization wants to spend $1 to reduce emissions, should they spend it on… </a:t>
            </a:r>
          </a:p>
          <a:p>
            <a:pPr marL="403225" lvl="1" indent="-23336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… lowering the upfront cost? </a:t>
            </a:r>
          </a:p>
          <a:p>
            <a:pPr marL="627063" lvl="2" indent="-223838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Better if people face credit constraints</a:t>
            </a:r>
          </a:p>
          <a:p>
            <a:pPr marL="627063" lvl="2" indent="-223838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Better if people </a:t>
            </a:r>
          </a:p>
          <a:p>
            <a:pPr marL="403225" lvl="1" indent="-23336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… or lowering the price of electricity (tariffs)? </a:t>
            </a:r>
          </a:p>
          <a:p>
            <a:pPr marL="627063" lvl="2" indent="-223838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Better to avoid people </a:t>
            </a:r>
            <a:r>
              <a:rPr lang="en-US" i="1" dirty="0">
                <a:solidFill>
                  <a:schemeClr val="tx1"/>
                </a:solidFill>
              </a:rPr>
              <a:t>buying </a:t>
            </a:r>
            <a:r>
              <a:rPr lang="en-US" dirty="0">
                <a:solidFill>
                  <a:schemeClr val="tx1"/>
                </a:solidFill>
              </a:rPr>
              <a:t>but not </a:t>
            </a:r>
            <a:r>
              <a:rPr lang="en-US" i="1" dirty="0">
                <a:solidFill>
                  <a:schemeClr val="tx1"/>
                </a:solidFill>
              </a:rPr>
              <a:t>using </a:t>
            </a:r>
            <a:r>
              <a:rPr lang="en-US" dirty="0">
                <a:solidFill>
                  <a:schemeClr val="tx1"/>
                </a:solidFill>
              </a:rPr>
              <a:t>it</a:t>
            </a:r>
          </a:p>
          <a:p>
            <a:pPr marL="627063" lvl="2" indent="-223838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Increases adoption on the “intensive margin”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FC49B-89BF-9E87-31D8-3F03F992F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3">
            <a:extLst>
              <a:ext uri="{FF2B5EF4-FFF2-40B4-BE49-F238E27FC236}">
                <a16:creationId xmlns:a16="http://schemas.microsoft.com/office/drawing/2014/main" id="{5F67ED00-F186-37EE-4B2F-485CC3787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295400"/>
            <a:ext cx="7772400" cy="3276600"/>
          </a:xfrm>
        </p:spPr>
        <p:txBody>
          <a:bodyPr/>
          <a:lstStyle/>
          <a:p>
            <a:r>
              <a:rPr lang="en-US" sz="3600" dirty="0"/>
              <a:t>Project 2: 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THE EFFICIENCY OF </a:t>
            </a:r>
            <a:br>
              <a:rPr lang="en-US" sz="3600" dirty="0"/>
            </a:br>
            <a:r>
              <a:rPr lang="en-US" sz="3600" dirty="0"/>
              <a:t>CARBON OFFSETS 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668993"/>
      </p:ext>
    </p:extLst>
  </p:cSld>
  <p:clrMapOvr>
    <a:masterClrMapping/>
  </p:clrMapOvr>
</p:sld>
</file>

<file path=ppt/theme/theme1.xml><?xml version="1.0" encoding="utf-8"?>
<a:theme xmlns:a="http://schemas.openxmlformats.org/drawingml/2006/main" name="knowledge_master1-3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knowledge_master1-3_theme</Template>
  <TotalTime>1808</TotalTime>
  <Words>543</Words>
  <Application>Microsoft Office PowerPoint</Application>
  <PresentationFormat>On-screen Show (4:3)</PresentationFormat>
  <Paragraphs>111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Garamond</vt:lpstr>
      <vt:lpstr>Helvetica</vt:lpstr>
      <vt:lpstr>knowledge_master1-3_theme</vt:lpstr>
      <vt:lpstr>Low-carbon  Innovations</vt:lpstr>
      <vt:lpstr>How should companies achieve Net Zero targets?</vt:lpstr>
      <vt:lpstr>Why use offsets? Compare two green technologies:</vt:lpstr>
      <vt:lpstr>The cost of reducing CO2e </vt:lpstr>
      <vt:lpstr>Project 1:   Spurring the widespread adoption of induction cookstoves</vt:lpstr>
      <vt:lpstr>Electric cookstoves in Tanzania</vt:lpstr>
      <vt:lpstr>Electric cookstoves in Tanzania: Pilot</vt:lpstr>
      <vt:lpstr>Electric cookstoves in Tanzania: Pilot</vt:lpstr>
      <vt:lpstr>Project 2:   THE EFFICIENCY OF  CARBON OFFSETS </vt:lpstr>
      <vt:lpstr>PowerPoint Presentation</vt:lpstr>
      <vt:lpstr>1. How much do offsets really offset? </vt:lpstr>
      <vt:lpstr>1. How much do offsets really offset? </vt:lpstr>
      <vt:lpstr>1. How much do offsets really offset? </vt:lpstr>
      <vt:lpstr>1. How much do offsets really offset? </vt:lpstr>
      <vt:lpstr>2. Do prices and quality correlate? </vt:lpstr>
      <vt:lpstr>PowerPoint Presentation</vt:lpstr>
    </vt:vector>
  </TitlesOfParts>
  <Company>The Wharton 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tranac</dc:creator>
  <cp:lastModifiedBy>Berkouwer, Susanna B</cp:lastModifiedBy>
  <cp:revision>190</cp:revision>
  <cp:lastPrinted>2012-04-12T19:17:32Z</cp:lastPrinted>
  <dcterms:created xsi:type="dcterms:W3CDTF">2012-04-03T15:29:58Z</dcterms:created>
  <dcterms:modified xsi:type="dcterms:W3CDTF">2024-10-29T15:55:35Z</dcterms:modified>
</cp:coreProperties>
</file>